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7" r:id="rId10"/>
    <p:sldId id="264" r:id="rId11"/>
    <p:sldId id="277" r:id="rId12"/>
    <p:sldId id="282" r:id="rId13"/>
    <p:sldId id="283" r:id="rId14"/>
    <p:sldId id="284" r:id="rId15"/>
    <p:sldId id="265" r:id="rId16"/>
    <p:sldId id="269" r:id="rId17"/>
    <p:sldId id="270" r:id="rId18"/>
    <p:sldId id="271" r:id="rId19"/>
    <p:sldId id="273" r:id="rId20"/>
    <p:sldId id="276" r:id="rId21"/>
    <p:sldId id="274" r:id="rId22"/>
    <p:sldId id="266" r:id="rId23"/>
    <p:sldId id="278" r:id="rId24"/>
    <p:sldId id="268" r:id="rId25"/>
    <p:sldId id="281" r:id="rId26"/>
    <p:sldId id="280" r:id="rId27"/>
    <p:sldId id="279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589CA-BB82-0446-8D69-29A0E1F25515}" type="datetimeFigureOut">
              <a:rPr lang="en-US" smtClean="0"/>
              <a:t>3/5/16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BF9E2-B1D5-764A-B8A1-E7FD4A43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6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F9E2-B1D5-764A-B8A1-E7FD4A433B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5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F9E2-B1D5-764A-B8A1-E7FD4A433B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rentcenterhub.org/repository/specific-disabilities/" TargetMode="External"/><Relationship Id="rId3" Type="http://schemas.openxmlformats.org/officeDocument/2006/relationships/image" Target="../media/image23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wailes@vsa.edu.hk" TargetMode="External"/><Relationship Id="rId4" Type="http://schemas.openxmlformats.org/officeDocument/2006/relationships/hyperlink" Target="mailto:dli@vsa.edu.hk" TargetMode="External"/><Relationship Id="rId5" Type="http://schemas.openxmlformats.org/officeDocument/2006/relationships/hyperlink" Target="mailto:mzhao@vsa.edu.hk" TargetMode="External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2904"/>
            <a:ext cx="7772400" cy="1338266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ILN in Secondary</a:t>
            </a:r>
            <a:br>
              <a:rPr lang="en-US" sz="5400" b="1" dirty="0" smtClean="0"/>
            </a:br>
            <a:r>
              <a:rPr lang="en-US" sz="4000" b="1" dirty="0" smtClean="0">
                <a:latin typeface="Apple Chancery"/>
                <a:cs typeface="Apple Chancery"/>
              </a:rPr>
              <a:t>Welcome!</a:t>
            </a:r>
            <a:endParaRPr lang="en-US" sz="4000" b="1" dirty="0"/>
          </a:p>
        </p:txBody>
      </p:sp>
      <p:pic>
        <p:nvPicPr>
          <p:cNvPr id="6" name="Picture 5" descr="coffee-clip-art-coffee-h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57" y="2451170"/>
            <a:ext cx="2409517" cy="2668317"/>
          </a:xfrm>
          <a:prstGeom prst="rect">
            <a:avLst/>
          </a:prstGeom>
        </p:spPr>
      </p:pic>
      <p:pic>
        <p:nvPicPr>
          <p:cNvPr id="7" name="Picture 6" descr="sunrise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573" y="2920515"/>
            <a:ext cx="3913648" cy="21989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5292" y="5899614"/>
            <a:ext cx="3024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 May 2016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1697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78620"/>
            <a:ext cx="7408333" cy="40113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Our First Step: </a:t>
            </a:r>
            <a:r>
              <a:rPr lang="en-US" dirty="0" smtClean="0"/>
              <a:t>Identifying Students in Need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Teacher/Parent Referral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In-class observation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Conference with student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Conference with parent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Referral for medical or psychological examination</a:t>
            </a:r>
          </a:p>
          <a:p>
            <a:pPr marL="0" indent="0">
              <a:buNone/>
            </a:pPr>
            <a:r>
              <a:rPr lang="en-US" dirty="0" smtClean="0"/>
              <a:t>	*For gifted students: Referral to HKAGE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Based on results of exam, write IEP and determine support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for Identifying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2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40351"/>
            <a:ext cx="7408333" cy="38322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work collaboratively with teachers, students, and parents in order to best target our support.</a:t>
            </a:r>
          </a:p>
          <a:p>
            <a:r>
              <a:rPr lang="en-US" dirty="0" smtClean="0"/>
              <a:t>The IEP is a living document, and can be adjusted as needed to best address the students’ needs and any relevant supports </a:t>
            </a:r>
          </a:p>
          <a:p>
            <a:pPr lvl="1"/>
            <a:r>
              <a:rPr lang="en-US" dirty="0" smtClean="0"/>
              <a:t>Step 1: Contact Parent</a:t>
            </a:r>
          </a:p>
          <a:p>
            <a:pPr lvl="1"/>
            <a:r>
              <a:rPr lang="en-US" dirty="0" smtClean="0"/>
              <a:t>Step 2: Confirm Meeting Date</a:t>
            </a:r>
          </a:p>
          <a:p>
            <a:pPr lvl="1"/>
            <a:r>
              <a:rPr lang="en-US" dirty="0" smtClean="0"/>
              <a:t>Step 3: Collect Data</a:t>
            </a:r>
          </a:p>
          <a:p>
            <a:pPr lvl="1"/>
            <a:r>
              <a:rPr lang="en-US" dirty="0" smtClean="0"/>
              <a:t>Step 4: Meet with Student</a:t>
            </a:r>
          </a:p>
          <a:p>
            <a:pPr lvl="1"/>
            <a:r>
              <a:rPr lang="en-US" dirty="0" smtClean="0"/>
              <a:t>Step 5: IEP Meeting</a:t>
            </a:r>
          </a:p>
          <a:p>
            <a:pPr lvl="1"/>
            <a:r>
              <a:rPr lang="en-US" dirty="0" smtClean="0"/>
              <a:t>Step 6: Finalize IEP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IEP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8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EP page 1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b="1666"/>
          <a:stretch>
            <a:fillRect/>
          </a:stretch>
        </p:blipFill>
        <p:spPr>
          <a:xfrm>
            <a:off x="356234" y="1936195"/>
            <a:ext cx="8379257" cy="4507459"/>
          </a:xfr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 smtClean="0"/>
              <a:t>IEP Preview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03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EP pg 2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86" r="-14686"/>
          <a:stretch>
            <a:fillRect/>
          </a:stretch>
        </p:blipFill>
        <p:spPr>
          <a:xfrm>
            <a:off x="-579503" y="1858746"/>
            <a:ext cx="10324829" cy="480955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IEP Preview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9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EP pg 3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62" r="-10462"/>
          <a:stretch>
            <a:fillRect/>
          </a:stretch>
        </p:blipFill>
        <p:spPr>
          <a:xfrm>
            <a:off x="-243598" y="2230431"/>
            <a:ext cx="9759321" cy="454575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IEP Preview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6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believe in an inclusive model of education, and provide a diverse range of support to meet our students’ needs. The goal of this support is to foster self-advocacy and independence.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In-class support</a:t>
            </a:r>
          </a:p>
          <a:p>
            <a:r>
              <a:rPr lang="en-US" dirty="0" smtClean="0"/>
              <a:t>Small Group Instruction</a:t>
            </a:r>
          </a:p>
          <a:p>
            <a:r>
              <a:rPr lang="en-US" dirty="0" smtClean="0"/>
              <a:t>Learning Buddies</a:t>
            </a:r>
          </a:p>
          <a:p>
            <a:r>
              <a:rPr lang="en-US" dirty="0" smtClean="0"/>
              <a:t>School-wide awareness &amp; differentiation resources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Available (in school)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0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28342"/>
            <a:ext cx="2936449" cy="4229658"/>
          </a:xfrm>
        </p:spPr>
        <p:txBody>
          <a:bodyPr>
            <a:normAutofit/>
          </a:bodyPr>
          <a:lstStyle/>
          <a:p>
            <a:r>
              <a:rPr lang="en-US" dirty="0" smtClean="0"/>
              <a:t>Mostly for younger MYP students.</a:t>
            </a:r>
          </a:p>
          <a:p>
            <a:r>
              <a:rPr lang="en-US" dirty="0" smtClean="0"/>
              <a:t>Inclusive Teaching Practices</a:t>
            </a:r>
          </a:p>
          <a:p>
            <a:r>
              <a:rPr lang="en-US" dirty="0" smtClean="0"/>
              <a:t>Integrated Co-Teaching supports </a:t>
            </a:r>
            <a:r>
              <a:rPr lang="en-US" i="1" dirty="0" smtClean="0"/>
              <a:t>all </a:t>
            </a:r>
            <a:r>
              <a:rPr lang="en-US" dirty="0" smtClean="0"/>
              <a:t>students, not just those with individual needs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Support</a:t>
            </a:r>
            <a:endParaRPr lang="en-US" dirty="0"/>
          </a:p>
        </p:txBody>
      </p:sp>
      <p:pic>
        <p:nvPicPr>
          <p:cNvPr id="4" name="Picture 3" descr="6203987_ori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8" y="2675467"/>
            <a:ext cx="5275431" cy="37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2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99318" y="3595593"/>
            <a:ext cx="3444682" cy="3450696"/>
          </a:xfrm>
        </p:spPr>
        <p:txBody>
          <a:bodyPr/>
          <a:lstStyle/>
          <a:p>
            <a:r>
              <a:rPr lang="en-US" dirty="0" smtClean="0"/>
              <a:t>Social skills</a:t>
            </a:r>
          </a:p>
          <a:p>
            <a:r>
              <a:rPr lang="en-US" dirty="0" smtClean="0"/>
              <a:t>Organization skills</a:t>
            </a:r>
          </a:p>
          <a:p>
            <a:r>
              <a:rPr lang="en-US" dirty="0" smtClean="0"/>
              <a:t>1:1 mentoring &amp; revision sessions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Instruction</a:t>
            </a:r>
            <a:endParaRPr lang="en-US" dirty="0"/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5402"/>
            <a:ext cx="4941630" cy="370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6853" y="2675466"/>
            <a:ext cx="3129947" cy="3661551"/>
          </a:xfrm>
        </p:spPr>
        <p:txBody>
          <a:bodyPr/>
          <a:lstStyle/>
          <a:p>
            <a:r>
              <a:rPr lang="en-US" dirty="0" smtClean="0"/>
              <a:t>Y06-Y08 students (chosen based on need and availability) are paired with Y11 students for individualized homework and skill-building support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Buddies</a:t>
            </a:r>
            <a:endParaRPr lang="en-US" dirty="0"/>
          </a:p>
        </p:txBody>
      </p:sp>
      <p:pic>
        <p:nvPicPr>
          <p:cNvPr id="4" name="Picture 3" descr="image_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75467"/>
            <a:ext cx="4882068" cy="366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46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89660" y="3407304"/>
            <a:ext cx="3454340" cy="34506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great opportunity for all students involved!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Buddies</a:t>
            </a:r>
            <a:endParaRPr lang="en-US" dirty="0"/>
          </a:p>
        </p:txBody>
      </p:sp>
      <p:pic>
        <p:nvPicPr>
          <p:cNvPr id="5" name="Picture 4" descr="image_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6098"/>
            <a:ext cx="4965482" cy="3724112"/>
          </a:xfrm>
          <a:prstGeom prst="rect">
            <a:avLst/>
          </a:prstGeom>
        </p:spPr>
      </p:pic>
      <p:pic>
        <p:nvPicPr>
          <p:cNvPr id="6" name="Picture 5" descr="107-thumbs-up-sig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72" y="4350548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15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pic>
        <p:nvPicPr>
          <p:cNvPr id="4" name="Picture 3" descr="WAILES-Andrew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40" y="2171859"/>
            <a:ext cx="1580388" cy="1975486"/>
          </a:xfrm>
          <a:prstGeom prst="rect">
            <a:avLst/>
          </a:prstGeom>
        </p:spPr>
      </p:pic>
      <p:pic>
        <p:nvPicPr>
          <p:cNvPr id="5" name="Picture 4" descr="LI-Dann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337" y="2171859"/>
            <a:ext cx="1580389" cy="1975486"/>
          </a:xfrm>
          <a:prstGeom prst="rect">
            <a:avLst/>
          </a:prstGeom>
        </p:spPr>
      </p:pic>
      <p:pic>
        <p:nvPicPr>
          <p:cNvPr id="6" name="Picture 5" descr="ZHAO-Mary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03" y="2171860"/>
            <a:ext cx="1577194" cy="19714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6432" y="4534159"/>
            <a:ext cx="2464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Mr</a:t>
            </a:r>
            <a:r>
              <a:rPr lang="en-US" b="1" dirty="0"/>
              <a:t> Andrew WAILES</a:t>
            </a:r>
          </a:p>
          <a:p>
            <a:pPr algn="ctr"/>
            <a:r>
              <a:rPr lang="en-US" dirty="0"/>
              <a:t>Head of Individualized Learning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2723" y="4441826"/>
            <a:ext cx="21230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Ms</a:t>
            </a:r>
            <a:r>
              <a:rPr lang="en-US" b="1" dirty="0"/>
              <a:t> Danni LI</a:t>
            </a:r>
          </a:p>
          <a:p>
            <a:pPr algn="ctr"/>
            <a:r>
              <a:rPr lang="en-US" dirty="0" smtClean="0"/>
              <a:t>Individualized </a:t>
            </a:r>
            <a:r>
              <a:rPr lang="en-US" dirty="0"/>
              <a:t>Learning Needs, Chinese and </a:t>
            </a:r>
            <a:r>
              <a:rPr lang="en-US" dirty="0" err="1"/>
              <a:t>ToK</a:t>
            </a:r>
            <a:r>
              <a:rPr lang="en-US" dirty="0"/>
              <a:t> Teacher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520936" y="4441826"/>
            <a:ext cx="2241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Ms</a:t>
            </a:r>
            <a:r>
              <a:rPr lang="en-US" b="1" dirty="0" smtClean="0"/>
              <a:t> </a:t>
            </a:r>
            <a:r>
              <a:rPr lang="en-US" b="1" dirty="0" err="1"/>
              <a:t>Siyi</a:t>
            </a:r>
            <a:r>
              <a:rPr lang="en-US" b="1" dirty="0"/>
              <a:t> Mary ZHAO</a:t>
            </a:r>
          </a:p>
          <a:p>
            <a:r>
              <a:rPr lang="en-US" dirty="0"/>
              <a:t>Learning Development Teaching Assistant</a:t>
            </a:r>
          </a:p>
        </p:txBody>
      </p:sp>
    </p:spTree>
    <p:extLst>
      <p:ext uri="{BB962C8B-B14F-4D97-AF65-F5344CB8AC3E}">
        <p14:creationId xmlns:p14="http://schemas.microsoft.com/office/powerpoint/2010/main" val="300015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7997" y="2242182"/>
            <a:ext cx="8652814" cy="44645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For Students:</a:t>
            </a:r>
          </a:p>
          <a:p>
            <a:r>
              <a:rPr lang="en-US" dirty="0" smtClean="0"/>
              <a:t>CAS week trips – next stop: Australia!</a:t>
            </a:r>
          </a:p>
          <a:p>
            <a:r>
              <a:rPr lang="en-US" dirty="0" smtClean="0"/>
              <a:t>Homeroom visits</a:t>
            </a:r>
          </a:p>
          <a:p>
            <a:r>
              <a:rPr lang="en-US" dirty="0" smtClean="0"/>
              <a:t>Exam revision sessions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For Teachers:</a:t>
            </a:r>
          </a:p>
          <a:p>
            <a:r>
              <a:rPr lang="en-US" dirty="0" smtClean="0"/>
              <a:t>Supporting Staff with differentiating resources</a:t>
            </a:r>
          </a:p>
          <a:p>
            <a:r>
              <a:rPr lang="en-US" dirty="0" smtClean="0"/>
              <a:t>Department Training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For Parents:</a:t>
            </a:r>
          </a:p>
          <a:p>
            <a:r>
              <a:rPr lang="en-US" dirty="0" smtClean="0"/>
              <a:t>Annual Reviews</a:t>
            </a:r>
          </a:p>
          <a:p>
            <a:r>
              <a:rPr lang="en-US" dirty="0" smtClean="0"/>
              <a:t>Student/parent conferencing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School-Wide Supports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4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aim to make the IB curriculum accessible to all of our students</a:t>
            </a:r>
            <a:endParaRPr lang="en-US" dirty="0"/>
          </a:p>
        </p:txBody>
      </p:sp>
      <p:pic>
        <p:nvPicPr>
          <p:cNvPr id="4" name="Picture 3" descr="Differentiation in Classroom (689x311).previ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4" y="2916821"/>
            <a:ext cx="7604518" cy="34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0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Hong Kong has a wealth of resources for students and parents alike.</a:t>
            </a:r>
          </a:p>
          <a:p>
            <a:r>
              <a:rPr lang="en-US" dirty="0" smtClean="0"/>
              <a:t>Please visit the ILN website, under “Resources for Parents” to see a list of Outside Services, including music therapy, targeted supports, parent workshops, doctor contacts, etc.</a:t>
            </a:r>
          </a:p>
          <a:p>
            <a:endParaRPr lang="en-US" dirty="0"/>
          </a:p>
          <a:p>
            <a:r>
              <a:rPr lang="en-US" b="1" dirty="0" err="1" smtClean="0"/>
              <a:t>ILNatVSA.weebly.com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Services Available (outside of school)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3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21565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have a strong relationship with the Hong Kong Academy for Gifted Education, and have several students in each year group  who have benefited from the extensions and challenges that HKAGE provides</a:t>
            </a:r>
          </a:p>
          <a:p>
            <a:r>
              <a:rPr lang="en-US" dirty="0" smtClean="0"/>
              <a:t>Each term, teachers nominate students for HKAGE </a:t>
            </a:r>
            <a:r>
              <a:rPr lang="en-US" dirty="0" smtClean="0">
                <a:sym typeface="Wingdings"/>
              </a:rPr>
              <a:t> If students are accepted, they are invited to join the program, which enables them to register for higher-level courses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Gifted Education</a:t>
            </a:r>
            <a:endParaRPr lang="en-US" dirty="0"/>
          </a:p>
        </p:txBody>
      </p:sp>
      <p:pic>
        <p:nvPicPr>
          <p:cNvPr id="4" name="Picture 3" descr="hkage_logo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49" y="4891124"/>
            <a:ext cx="5975617" cy="147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achieve holistic education experience, we need seamless cooperation between parent, student, and school.</a:t>
            </a:r>
          </a:p>
          <a:p>
            <a:r>
              <a:rPr lang="en-US" dirty="0" smtClean="0"/>
              <a:t>We have a new IEP protocol this year – parents are invited to come in for a comprehensive overview of the student’s needs and received services</a:t>
            </a:r>
          </a:p>
          <a:p>
            <a:r>
              <a:rPr lang="en-US" dirty="0" smtClean="0"/>
              <a:t>The IEP is a </a:t>
            </a:r>
            <a:r>
              <a:rPr lang="en-US" u="sng" dirty="0" smtClean="0"/>
              <a:t>tool</a:t>
            </a:r>
            <a:r>
              <a:rPr lang="en-US" dirty="0" smtClean="0"/>
              <a:t> and should be used in school and at home</a:t>
            </a:r>
          </a:p>
          <a:p>
            <a:r>
              <a:rPr lang="en-US" b="1" dirty="0" smtClean="0"/>
              <a:t>Communication is key!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Parents’ Role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6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315268"/>
            <a:ext cx="8471172" cy="3450696"/>
          </a:xfrm>
        </p:spPr>
        <p:txBody>
          <a:bodyPr/>
          <a:lstStyle/>
          <a:p>
            <a:r>
              <a:rPr lang="en-US" dirty="0" smtClean="0"/>
              <a:t>The Center for Parent Information and Resources is a US-based organization that offers some very useful information and advice for supporting students with specific disabilities</a:t>
            </a:r>
          </a:p>
          <a:p>
            <a:r>
              <a:rPr lang="en-US" dirty="0">
                <a:hlinkClick r:id="rId2"/>
              </a:rPr>
              <a:t>http://www.parentcenterhub.org/repository/specific-disabilities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Parents’ Role – Cont’d</a:t>
            </a:r>
            <a:endParaRPr lang="en-US" dirty="0"/>
          </a:p>
        </p:txBody>
      </p:sp>
      <p:pic>
        <p:nvPicPr>
          <p:cNvPr id="4" name="Picture 3" descr="specific disabilities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549882"/>
            <a:ext cx="8271933" cy="202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4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11942"/>
            <a:ext cx="7408333" cy="40545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transition from PYP to MYP offers exciting opportunities to incoming Year 6 students</a:t>
            </a:r>
          </a:p>
          <a:p>
            <a:r>
              <a:rPr lang="en-US" dirty="0" smtClean="0"/>
              <a:t>Organization is key</a:t>
            </a:r>
          </a:p>
          <a:p>
            <a:pPr lvl="1"/>
            <a:r>
              <a:rPr lang="en-US" dirty="0" smtClean="0"/>
              <a:t>All year 6 students and parents will be introduced to </a:t>
            </a:r>
            <a:r>
              <a:rPr lang="en-US" dirty="0" err="1" smtClean="0"/>
              <a:t>Wunderlist</a:t>
            </a:r>
            <a:r>
              <a:rPr lang="en-US" dirty="0" smtClean="0"/>
              <a:t> as a way to track their assignments</a:t>
            </a:r>
          </a:p>
          <a:p>
            <a:pPr lvl="1"/>
            <a:r>
              <a:rPr lang="en-US" dirty="0" smtClean="0"/>
              <a:t>Teachers post homework on their websites, which can be easily accessed on the School Portal</a:t>
            </a:r>
          </a:p>
          <a:p>
            <a:pPr lvl="1"/>
            <a:endParaRPr lang="en-US" dirty="0"/>
          </a:p>
          <a:p>
            <a:pPr marL="301943" lvl="1" indent="0">
              <a:buNone/>
            </a:pPr>
            <a:endParaRPr lang="en-US" dirty="0" smtClean="0"/>
          </a:p>
          <a:p>
            <a:pPr marL="301943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HOPS program &amp; Digital Literacy Sessions to further support students and prepare them for life in secondary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Transitioning to Secondary</a:t>
            </a:r>
            <a:endParaRPr lang="en-US" dirty="0"/>
          </a:p>
        </p:txBody>
      </p:sp>
      <p:pic>
        <p:nvPicPr>
          <p:cNvPr id="4" name="Picture 3" descr="porta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5" y="4267198"/>
            <a:ext cx="8686800" cy="1091263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249217">
            <a:off x="7884619" y="2896853"/>
            <a:ext cx="568686" cy="1629835"/>
          </a:xfrm>
          <a:prstGeom prst="downArrow">
            <a:avLst>
              <a:gd name="adj1" fmla="val 39758"/>
              <a:gd name="adj2" fmla="val 906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5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reconfigured the language offerings, effectively removing Lang B in MYP</a:t>
            </a:r>
          </a:p>
          <a:p>
            <a:r>
              <a:rPr lang="en-US" dirty="0" smtClean="0"/>
              <a:t>Students will take both English and Chinese Language &amp; Literature, with support offered for those who need it, based on teacher recommendations</a:t>
            </a:r>
          </a:p>
          <a:p>
            <a:r>
              <a:rPr lang="en-US" dirty="0" smtClean="0"/>
              <a:t>The ILN team is working closely with English &amp; Chinese departments to structure the extra support lessons so as to best target students’ needs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for 2016-17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4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75467"/>
            <a:ext cx="8229599" cy="3793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Please feel free to come visit us in the ILN room in the back of the library. We are happy to schedule individual meetings.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Mr. Wailes ~ </a:t>
            </a:r>
            <a:r>
              <a:rPr lang="en-US" dirty="0" smtClean="0">
                <a:hlinkClick r:id="rId3"/>
              </a:rPr>
              <a:t>awailes@vsa.edu.hk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Ms. Li ~ </a:t>
            </a:r>
            <a:r>
              <a:rPr lang="en-US" dirty="0" smtClean="0">
                <a:hlinkClick r:id="rId4"/>
              </a:rPr>
              <a:t>dli@vsa.edu.hk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Ms. Zhao, </a:t>
            </a:r>
            <a:r>
              <a:rPr lang="en-US" dirty="0" smtClean="0">
                <a:hlinkClick r:id="rId5"/>
              </a:rPr>
              <a:t>mzhao@vsa.edu.hk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Tel: +852 3402 </a:t>
            </a:r>
            <a:r>
              <a:rPr lang="en-US" dirty="0" smtClean="0"/>
              <a:t>1222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Fax: +852 3402 1299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pic>
        <p:nvPicPr>
          <p:cNvPr id="4" name="Picture 3" descr="public_meeting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45" y="3684930"/>
            <a:ext cx="3048000" cy="247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2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ILN?</a:t>
            </a:r>
            <a:br>
              <a:rPr lang="en-US" dirty="0" smtClean="0"/>
            </a:br>
            <a:r>
              <a:rPr lang="en-US" dirty="0" smtClean="0"/>
              <a:t>Individual Learning Needs</a:t>
            </a:r>
            <a:endParaRPr lang="en-US" dirty="0"/>
          </a:p>
        </p:txBody>
      </p:sp>
      <p:pic>
        <p:nvPicPr>
          <p:cNvPr id="4" name="Content Placeholder 3" descr="Special-Education-Acronyms-1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55" b="-22455"/>
          <a:stretch>
            <a:fillRect/>
          </a:stretch>
        </p:blipFill>
        <p:spPr>
          <a:xfrm>
            <a:off x="457200" y="211206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50542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ecial-educa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4" r="-764"/>
          <a:stretch>
            <a:fillRect/>
          </a:stretch>
        </p:blipFill>
        <p:spPr>
          <a:xfrm>
            <a:off x="1203324" y="740145"/>
            <a:ext cx="6845301" cy="4646724"/>
          </a:xfrm>
        </p:spPr>
      </p:pic>
      <p:sp>
        <p:nvSpPr>
          <p:cNvPr id="5" name="TextBox 4"/>
          <p:cNvSpPr txBox="1"/>
          <p:nvPr/>
        </p:nvSpPr>
        <p:spPr>
          <a:xfrm>
            <a:off x="2333625" y="5845108"/>
            <a:ext cx="458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Seems fair? We think not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804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4702842_2da96470ba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0" y="490973"/>
            <a:ext cx="4942205" cy="474142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3375" y="5454651"/>
            <a:ext cx="8588375" cy="2133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But that doesn’t mean we can’t all achieve success!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3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0cd9b7a0d2b855e3bab94efbdbf3a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37" y="717067"/>
            <a:ext cx="4160887" cy="55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8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goal: Success for all</a:t>
            </a:r>
            <a:endParaRPr lang="en-US" dirty="0"/>
          </a:p>
        </p:txBody>
      </p:sp>
      <p:pic>
        <p:nvPicPr>
          <p:cNvPr id="6" name="Picture 5" descr="multipleintelligenc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8" y="2397766"/>
            <a:ext cx="5561162" cy="4170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1086" y="3195913"/>
            <a:ext cx="27657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/>
                <a:cs typeface="Century Gothic"/>
              </a:rPr>
              <a:t>Everyone has something to offer. </a:t>
            </a:r>
            <a:r>
              <a:rPr lang="en-US" sz="2800" dirty="0" smtClean="0">
                <a:latin typeface="Century Gothic"/>
                <a:cs typeface="Century Gothic"/>
              </a:rPr>
              <a:t>It is our job to help bring it to life.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849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work with students, staff, and parents to ensure that students who are Gifted or who have SEN (Special Educational Needs) are educated </a:t>
            </a:r>
            <a:r>
              <a:rPr lang="en-US" i="1" dirty="0" smtClean="0"/>
              <a:t>holistically</a:t>
            </a:r>
            <a:r>
              <a:rPr lang="en-US" dirty="0" smtClean="0"/>
              <a:t> and in a seamlessly differentiated environment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stress that this is a </a:t>
            </a:r>
            <a:r>
              <a:rPr lang="en-US" b="1" i="1" u="sng" dirty="0" smtClean="0"/>
              <a:t>collaborative</a:t>
            </a:r>
            <a:r>
              <a:rPr lang="en-US" dirty="0" smtClean="0"/>
              <a:t> effort, that all parties involved (ILN staff, curriculum teachers, students, parents) must work together to ensure a cohesive experience that fosters success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5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Classifications of SEN</a:t>
            </a:r>
            <a:endParaRPr lang="en-US" dirty="0"/>
          </a:p>
        </p:txBody>
      </p:sp>
      <p:pic>
        <p:nvPicPr>
          <p:cNvPr id="4" name="Picture 3" descr="SE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9816"/>
            <a:ext cx="5941422" cy="3789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8686" y="3432721"/>
            <a:ext cx="22624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These need to be identified by a doctor or educational psychologist.</a:t>
            </a:r>
            <a:endParaRPr lang="en-US"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579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6165</TotalTime>
  <Words>908</Words>
  <Application>Microsoft Macintosh PowerPoint</Application>
  <PresentationFormat>On-screen Show (4:3)</PresentationFormat>
  <Paragraphs>115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Waveform</vt:lpstr>
      <vt:lpstr>ILN in Secondary Welcome!</vt:lpstr>
      <vt:lpstr>Who We Are</vt:lpstr>
      <vt:lpstr>What is ILN? Individual Learning Needs</vt:lpstr>
      <vt:lpstr>PowerPoint Presentation</vt:lpstr>
      <vt:lpstr>PowerPoint Presentation</vt:lpstr>
      <vt:lpstr>PowerPoint Presentation</vt:lpstr>
      <vt:lpstr>Our goal: Success for all</vt:lpstr>
      <vt:lpstr>What We Do</vt:lpstr>
      <vt:lpstr>8 Classifications of SEN</vt:lpstr>
      <vt:lpstr>Protocol for Identifying Needs</vt:lpstr>
      <vt:lpstr>IEP Protocol</vt:lpstr>
      <vt:lpstr>IEP Preview</vt:lpstr>
      <vt:lpstr>IEP Preview</vt:lpstr>
      <vt:lpstr>IEP Preview</vt:lpstr>
      <vt:lpstr>Services Available (in school)</vt:lpstr>
      <vt:lpstr>In-Class Support</vt:lpstr>
      <vt:lpstr>Small Group Instruction</vt:lpstr>
      <vt:lpstr>Learning Buddies</vt:lpstr>
      <vt:lpstr>Learning Buddies</vt:lpstr>
      <vt:lpstr>School-Wide Supports</vt:lpstr>
      <vt:lpstr>We aim to make the IB curriculum accessible to all of our students</vt:lpstr>
      <vt:lpstr>Services Available (outside of school)</vt:lpstr>
      <vt:lpstr>A note on Gifted Education</vt:lpstr>
      <vt:lpstr>The Parents’ Role</vt:lpstr>
      <vt:lpstr>Parents’ Role – Cont’d</vt:lpstr>
      <vt:lpstr>Transitioning to Secondary</vt:lpstr>
      <vt:lpstr>New for 2016-17</vt:lpstr>
      <vt:lpstr>Contact Us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ILN Coffee Morning Welcome!</dc:title>
  <dc:creator>Andrew Wailes</dc:creator>
  <cp:lastModifiedBy>Andrew Wailes</cp:lastModifiedBy>
  <cp:revision>41</cp:revision>
  <dcterms:created xsi:type="dcterms:W3CDTF">2015-11-03T04:21:39Z</dcterms:created>
  <dcterms:modified xsi:type="dcterms:W3CDTF">2016-05-03T02:54:55Z</dcterms:modified>
</cp:coreProperties>
</file>